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3" r:id="rId4"/>
    <p:sldId id="269" r:id="rId5"/>
    <p:sldId id="270" r:id="rId6"/>
    <p:sldId id="271" r:id="rId7"/>
    <p:sldId id="272" r:id="rId8"/>
    <p:sldId id="274" r:id="rId9"/>
    <p:sldId id="275" r:id="rId10"/>
    <p:sldId id="276" r:id="rId11"/>
    <p:sldId id="277" r:id="rId12"/>
    <p:sldId id="268" r:id="rId13"/>
  </p:sldIdLst>
  <p:sldSz cx="9144000" cy="6858000" type="screen4x3"/>
  <p:notesSz cx="6858000" cy="9144000"/>
  <p:embeddedFontLst>
    <p:embeddedFont>
      <p:font typeface="MS UI Gothic" panose="020B0600070205080204" pitchFamily="3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eko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SkLpa4LXdBxsOCPwFEIGVd2Aa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D4E"/>
    <a:srgbClr val="5B9BD5"/>
    <a:srgbClr val="2F528F"/>
    <a:srgbClr val="FFFFFF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BC3F0E-69A4-4BE1-A8A3-9E3304BBB1FE}">
  <a:tblStyle styleId="{0EBC3F0E-69A4-4BE1-A8A3-9E3304BBB1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196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svg>
</file>

<file path=ppt/media/image22.jp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46eaa4a8c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gd46eaa4a8c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49477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15371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46eaa4a8c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6" name="Google Shape;86;gd46eaa4a8c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11219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1817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83842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0092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2963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288229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3600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561a0a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gdd561a0a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0939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dbb709cb6b_0_161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gdbb709cb6b_0_161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gdbb709cb6b_0_161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naconda.com/" TargetMode="External"/><Relationship Id="rId13" Type="http://schemas.openxmlformats.org/officeDocument/2006/relationships/hyperlink" Target="https://docs.tudat.space/en/stable/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desktop.github.com/" TargetMode="External"/><Relationship Id="rId12" Type="http://schemas.openxmlformats.org/officeDocument/2006/relationships/hyperlink" Target="https://education.github.com/globalcampus/stude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OLOSAT/mission-analysis/blob/main/python/setup_guide/README.md" TargetMode="External"/><Relationship Id="rId11" Type="http://schemas.openxmlformats.org/officeDocument/2006/relationships/hyperlink" Target="https://www.jetbrains.com/shop/eform/students" TargetMode="External"/><Relationship Id="rId5" Type="http://schemas.openxmlformats.org/officeDocument/2006/relationships/hyperlink" Target="https://github.com/TOLOSAT/mission-analysis" TargetMode="External"/><Relationship Id="rId10" Type="http://schemas.openxmlformats.org/officeDocument/2006/relationships/hyperlink" Target="https://www.jetbrains.com/pycharm/" TargetMode="External"/><Relationship Id="rId4" Type="http://schemas.openxmlformats.org/officeDocument/2006/relationships/hyperlink" Target="https://github.com/TOLOSAT" TargetMode="External"/><Relationship Id="rId9" Type="http://schemas.openxmlformats.org/officeDocument/2006/relationships/hyperlink" Target="https://github.com/conda-forge/miniforge" TargetMode="External"/><Relationship Id="rId14" Type="http://schemas.openxmlformats.org/officeDocument/2006/relationships/hyperlink" Target="https://py.api.tudat.space/en/latest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svg"/><Relationship Id="rId11" Type="http://schemas.openxmlformats.org/officeDocument/2006/relationships/image" Target="../media/image22.jp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hyperlink" Target="https://docs.github.com/en/education/explore-the-benefits-of-teaching-and-learning-with-github-education/github-global-campus-for-students/apply-to-github-global-campus-as-a-studen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github.com/TOLOSAT/mission-analysis/blob/main/python/setup_guide/README.m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46eaa4a8c_1_20"/>
          <p:cNvSpPr/>
          <p:nvPr/>
        </p:nvSpPr>
        <p:spPr>
          <a:xfrm>
            <a:off x="0" y="6309320"/>
            <a:ext cx="9144000" cy="5487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gd46eaa4a8c_1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4183" y="5846879"/>
            <a:ext cx="933394" cy="917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d46eaa4a8c_1_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504" y="5846879"/>
            <a:ext cx="899173" cy="92488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d46eaa4a8c_1_20"/>
          <p:cNvSpPr txBox="1"/>
          <p:nvPr/>
        </p:nvSpPr>
        <p:spPr>
          <a:xfrm>
            <a:off x="0" y="4073293"/>
            <a:ext cx="9143999" cy="164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5100" b="1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5100" b="1" i="0" u="none" strike="noStrike" cap="none" dirty="0">
              <a:solidFill>
                <a:srgbClr val="061D4E"/>
              </a:solidFill>
              <a:latin typeface="Teko"/>
              <a:ea typeface="Teko"/>
              <a:cs typeface="Teko"/>
              <a:sym typeface="Teko"/>
            </a:endParaRP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100" b="0" i="0" u="none" strike="noStrike" cap="none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A “</a:t>
            </a:r>
            <a:r>
              <a:rPr lang="en-US" sz="4100" b="0" u="none" strike="noStrike" cap="none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how-to”</a:t>
            </a:r>
            <a:r>
              <a:rPr lang="en-US" sz="4100" b="0" i="0" u="none" strike="noStrike" cap="none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 crash course</a:t>
            </a:r>
          </a:p>
        </p:txBody>
      </p:sp>
      <p:sp>
        <p:nvSpPr>
          <p:cNvPr id="93" name="Google Shape;93;gd46eaa4a8c_1_20"/>
          <p:cNvSpPr/>
          <p:nvPr/>
        </p:nvSpPr>
        <p:spPr>
          <a:xfrm>
            <a:off x="0" y="3371109"/>
            <a:ext cx="9144000" cy="1158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gd46eaa4a8c_1_20"/>
          <p:cNvPicPr preferRelativeResize="0"/>
          <p:nvPr/>
        </p:nvPicPr>
        <p:blipFill rotWithShape="1">
          <a:blip r:embed="rId5">
            <a:alphaModFix/>
          </a:blip>
          <a:srcRect l="1495" r="2633"/>
          <a:stretch/>
        </p:blipFill>
        <p:spPr>
          <a:xfrm>
            <a:off x="-231" y="25"/>
            <a:ext cx="9144231" cy="292286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d46eaa4a8c_1_20"/>
          <p:cNvSpPr/>
          <p:nvPr/>
        </p:nvSpPr>
        <p:spPr>
          <a:xfrm>
            <a:off x="-1" y="2249504"/>
            <a:ext cx="9143771" cy="112244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gd46eaa4a8c_1_20"/>
          <p:cNvPicPr preferRelativeResize="0"/>
          <p:nvPr/>
        </p:nvPicPr>
        <p:blipFill rotWithShape="1">
          <a:blip r:embed="rId6">
            <a:alphaModFix/>
          </a:blip>
          <a:srcRect l="12513" t="79789" r="17486"/>
          <a:stretch/>
        </p:blipFill>
        <p:spPr>
          <a:xfrm>
            <a:off x="1371484" y="2331560"/>
            <a:ext cx="6400800" cy="103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9;gd46eaa4a8c_1_20">
            <a:extLst>
              <a:ext uri="{FF2B5EF4-FFF2-40B4-BE49-F238E27FC236}">
                <a16:creationId xmlns:a16="http://schemas.microsoft.com/office/drawing/2014/main" id="{DC20B784-6C6D-49BE-9666-C24B099EF571}"/>
              </a:ext>
            </a:extLst>
          </p:cNvPr>
          <p:cNvSpPr txBox="1"/>
          <p:nvPr/>
        </p:nvSpPr>
        <p:spPr>
          <a:xfrm>
            <a:off x="7295313" y="6383575"/>
            <a:ext cx="174118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Arnaud MULLER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4" y="129276"/>
            <a:ext cx="61423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61D4E"/>
                </a:solidFill>
              </a:rPr>
              <a:t>Collaborative Coding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lang="en-U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9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05;gdd561a0acf_0_12">
            <a:extLst>
              <a:ext uri="{FF2B5EF4-FFF2-40B4-BE49-F238E27FC236}">
                <a16:creationId xmlns:a16="http://schemas.microsoft.com/office/drawing/2014/main" id="{B59042B3-482A-4F08-90DB-D070639C4FD5}"/>
              </a:ext>
            </a:extLst>
          </p:cNvPr>
          <p:cNvSpPr txBox="1"/>
          <p:nvPr/>
        </p:nvSpPr>
        <p:spPr>
          <a:xfrm>
            <a:off x="332224" y="1008166"/>
            <a:ext cx="8635456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dirty="0">
                <a:sym typeface="Wingdings" panose="05000000000000000000" pitchFamily="2" charset="2"/>
              </a:rPr>
              <a:t>To join the TOLOSAT GitHub organization  give your username/email to the person linked on the page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1D0175-0A44-42F7-BAEE-1558917EE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561" y="1659156"/>
            <a:ext cx="4868352" cy="458635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76A2460-9274-4642-81A4-E6ED1DFCA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7264" y="3021054"/>
            <a:ext cx="3737983" cy="2565686"/>
          </a:xfrm>
          <a:prstGeom prst="rect">
            <a:avLst/>
          </a:prstGeom>
        </p:spPr>
      </p:pic>
      <p:sp>
        <p:nvSpPr>
          <p:cNvPr id="21" name="Google Shape;105;gdd561a0acf_0_12">
            <a:extLst>
              <a:ext uri="{FF2B5EF4-FFF2-40B4-BE49-F238E27FC236}">
                <a16:creationId xmlns:a16="http://schemas.microsoft.com/office/drawing/2014/main" id="{FFE2A2D6-FB03-4293-ACEA-9DEE21894172}"/>
              </a:ext>
            </a:extLst>
          </p:cNvPr>
          <p:cNvSpPr txBox="1"/>
          <p:nvPr/>
        </p:nvSpPr>
        <p:spPr>
          <a:xfrm>
            <a:off x="5327264" y="1667350"/>
            <a:ext cx="3737983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dirty="0">
                <a:sym typeface="Wingdings" panose="05000000000000000000" pitchFamily="2" charset="2"/>
              </a:rPr>
              <a:t>You can use GitHub desktop to push/pull changes between the mission-analysis repository and your machine.</a:t>
            </a:r>
          </a:p>
        </p:txBody>
      </p:sp>
    </p:spTree>
    <p:extLst>
      <p:ext uri="{BB962C8B-B14F-4D97-AF65-F5344CB8AC3E}">
        <p14:creationId xmlns:p14="http://schemas.microsoft.com/office/powerpoint/2010/main" val="1221179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4" y="129276"/>
            <a:ext cx="61423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61D4E"/>
                </a:solidFill>
              </a:rPr>
              <a:t>Useful Links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lang="en-U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10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5;gdd561a0acf_0_12">
            <a:extLst>
              <a:ext uri="{FF2B5EF4-FFF2-40B4-BE49-F238E27FC236}">
                <a16:creationId xmlns:a16="http://schemas.microsoft.com/office/drawing/2014/main" id="{BB1CDDA6-3D5D-4390-9E8E-1BC24A88E87D}"/>
              </a:ext>
            </a:extLst>
          </p:cNvPr>
          <p:cNvSpPr txBox="1"/>
          <p:nvPr/>
        </p:nvSpPr>
        <p:spPr>
          <a:xfrm>
            <a:off x="332225" y="890726"/>
            <a:ext cx="8635456" cy="567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TOLOSAT GitHub : </a:t>
            </a:r>
            <a:r>
              <a:rPr lang="en-US" dirty="0">
                <a:hlinkClick r:id="rId4"/>
              </a:rPr>
              <a:t>https://github.com/TOLOSAT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Mission Analysis Repository : </a:t>
            </a:r>
            <a:r>
              <a:rPr lang="en-US" dirty="0">
                <a:hlinkClick r:id="rId5"/>
              </a:rPr>
              <a:t>https://github.com/TOLOSAT/mission-analysis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Detailed setup guide (with more links) : </a:t>
            </a:r>
            <a:r>
              <a:rPr lang="en-US" dirty="0">
                <a:hlinkClick r:id="rId6"/>
              </a:rPr>
              <a:t>https://github.com/TOLOSAT/mission-analysis/blob/main/python/setup_guide/README.md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GitHub Desktop : </a:t>
            </a:r>
            <a:r>
              <a:rPr lang="en-US" dirty="0">
                <a:hlinkClick r:id="rId7"/>
              </a:rPr>
              <a:t>https://desktop.github.com/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ANACONDA : </a:t>
            </a:r>
            <a:r>
              <a:rPr lang="en-US" dirty="0">
                <a:hlinkClick r:id="rId8"/>
              </a:rPr>
              <a:t>https://www.anaconda.com/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Miniforge : </a:t>
            </a:r>
            <a:r>
              <a:rPr lang="en-US" dirty="0">
                <a:hlinkClick r:id="rId9"/>
              </a:rPr>
              <a:t>https://github.com/conda-forge/miniforge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PyCharm : </a:t>
            </a:r>
            <a:r>
              <a:rPr lang="en-US" dirty="0">
                <a:hlinkClick r:id="rId10"/>
              </a:rPr>
              <a:t>https://www.jetbrains.com/pycharm/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PyCharm license for students : </a:t>
            </a:r>
            <a:r>
              <a:rPr lang="en-US" dirty="0">
                <a:hlinkClick r:id="rId11"/>
              </a:rPr>
              <a:t>https://www.jetbrains.com/shop/eform/students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GitHub Global Campus for students : </a:t>
            </a:r>
            <a:r>
              <a:rPr lang="en-US" dirty="0">
                <a:hlinkClick r:id="rId12"/>
              </a:rPr>
              <a:t>https://education.github.com/globalcampus/student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Tudat documentation : </a:t>
            </a:r>
            <a:r>
              <a:rPr lang="en-US" dirty="0">
                <a:hlinkClick r:id="rId13"/>
              </a:rPr>
              <a:t>https://docs.tudat.space/en/stable/</a:t>
            </a:r>
            <a:endParaRPr lang="en-US" dirty="0"/>
          </a:p>
          <a:p>
            <a:pPr marL="285750" indent="-285750">
              <a:lnSpc>
                <a:spcPct val="20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Tudatpy API Reference : </a:t>
            </a:r>
            <a:r>
              <a:rPr lang="en-US" dirty="0">
                <a:hlinkClick r:id="rId14"/>
              </a:rPr>
              <a:t>https://py.api.tudat.space/en/latest/</a:t>
            </a:r>
            <a:endParaRPr lang="en-US" dirty="0"/>
          </a:p>
          <a:p>
            <a:pPr marL="285750" indent="-285750">
              <a:lnSpc>
                <a:spcPct val="150000"/>
              </a:lnSpc>
              <a:buSzPts val="1900"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6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46eaa4a8c_1_20"/>
          <p:cNvSpPr/>
          <p:nvPr/>
        </p:nvSpPr>
        <p:spPr>
          <a:xfrm>
            <a:off x="0" y="6309320"/>
            <a:ext cx="9144000" cy="5487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gd46eaa4a8c_1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4183" y="5846879"/>
            <a:ext cx="933394" cy="917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d46eaa4a8c_1_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504" y="5846879"/>
            <a:ext cx="899173" cy="92488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d46eaa4a8c_1_20"/>
          <p:cNvSpPr/>
          <p:nvPr/>
        </p:nvSpPr>
        <p:spPr>
          <a:xfrm>
            <a:off x="0" y="3371109"/>
            <a:ext cx="9144000" cy="1158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gd46eaa4a8c_1_20"/>
          <p:cNvPicPr preferRelativeResize="0"/>
          <p:nvPr/>
        </p:nvPicPr>
        <p:blipFill rotWithShape="1">
          <a:blip r:embed="rId5">
            <a:alphaModFix/>
          </a:blip>
          <a:srcRect l="1495" r="2633"/>
          <a:stretch/>
        </p:blipFill>
        <p:spPr>
          <a:xfrm>
            <a:off x="-231" y="25"/>
            <a:ext cx="9144231" cy="292286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d46eaa4a8c_1_20"/>
          <p:cNvSpPr/>
          <p:nvPr/>
        </p:nvSpPr>
        <p:spPr>
          <a:xfrm>
            <a:off x="-1" y="2249504"/>
            <a:ext cx="9143771" cy="1122446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gd46eaa4a8c_1_20"/>
          <p:cNvPicPr preferRelativeResize="0"/>
          <p:nvPr/>
        </p:nvPicPr>
        <p:blipFill rotWithShape="1">
          <a:blip r:embed="rId6">
            <a:alphaModFix/>
          </a:blip>
          <a:srcRect l="12513" t="79789" r="17486"/>
          <a:stretch/>
        </p:blipFill>
        <p:spPr>
          <a:xfrm>
            <a:off x="1371484" y="2331560"/>
            <a:ext cx="6400800" cy="10395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89;gd46eaa4a8c_1_20">
            <a:extLst>
              <a:ext uri="{FF2B5EF4-FFF2-40B4-BE49-F238E27FC236}">
                <a16:creationId xmlns:a16="http://schemas.microsoft.com/office/drawing/2014/main" id="{24B7B665-4D8B-49A9-9738-A2937174302C}"/>
              </a:ext>
            </a:extLst>
          </p:cNvPr>
          <p:cNvSpPr txBox="1"/>
          <p:nvPr/>
        </p:nvSpPr>
        <p:spPr>
          <a:xfrm>
            <a:off x="7295313" y="6383575"/>
            <a:ext cx="1741183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Arnaud MULLER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92;gd46eaa4a8c_1_20">
            <a:extLst>
              <a:ext uri="{FF2B5EF4-FFF2-40B4-BE49-F238E27FC236}">
                <a16:creationId xmlns:a16="http://schemas.microsoft.com/office/drawing/2014/main" id="{F0589A44-E85C-4692-835E-2F33DEEA00B2}"/>
              </a:ext>
            </a:extLst>
          </p:cNvPr>
          <p:cNvSpPr txBox="1"/>
          <p:nvPr/>
        </p:nvSpPr>
        <p:spPr>
          <a:xfrm>
            <a:off x="0" y="4073293"/>
            <a:ext cx="9144000" cy="164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5100" b="1" i="0" u="none" strike="noStrike" cap="none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The End</a:t>
            </a: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100" b="0" i="0" u="none" strike="noStrike" cap="none" dirty="0">
                <a:solidFill>
                  <a:srgbClr val="061D4E"/>
                </a:solidFill>
                <a:latin typeface="Teko"/>
                <a:ea typeface="Teko"/>
                <a:cs typeface="Teko"/>
                <a:sym typeface="Teko"/>
              </a:rPr>
              <a:t>… or the beginning !</a:t>
            </a:r>
          </a:p>
        </p:txBody>
      </p:sp>
    </p:spTree>
    <p:extLst>
      <p:ext uri="{BB962C8B-B14F-4D97-AF65-F5344CB8AC3E}">
        <p14:creationId xmlns:p14="http://schemas.microsoft.com/office/powerpoint/2010/main" val="380051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dd561a0acf_0_12"/>
          <p:cNvSpPr txBox="1"/>
          <p:nvPr/>
        </p:nvSpPr>
        <p:spPr>
          <a:xfrm>
            <a:off x="7795459" y="4947870"/>
            <a:ext cx="118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05/2021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5" y="129276"/>
            <a:ext cx="445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fr-FR" sz="3200" b="1" dirty="0">
                <a:solidFill>
                  <a:srgbClr val="061D4E"/>
                </a:solidFill>
              </a:rPr>
              <a:t>Table of Contents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dd561a0acf_0_12"/>
          <p:cNvSpPr txBox="1"/>
          <p:nvPr/>
        </p:nvSpPr>
        <p:spPr>
          <a:xfrm>
            <a:off x="1115322" y="1295758"/>
            <a:ext cx="7871452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100" b="1" dirty="0"/>
              <a:t>Introduction</a:t>
            </a:r>
          </a:p>
          <a:p>
            <a:pPr marL="514350" marR="0" lvl="0" indent="-514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+mj-lt"/>
              <a:buAutoNum type="romanUcPeriod"/>
            </a:pPr>
            <a:r>
              <a:rPr lang="en-US" sz="2100" b="1" dirty="0"/>
              <a:t>Python Workflow</a:t>
            </a:r>
          </a:p>
          <a:p>
            <a:pPr marL="514350" indent="-514350">
              <a:lnSpc>
                <a:spcPct val="200000"/>
              </a:lnSpc>
              <a:buSzPts val="1900"/>
              <a:buFont typeface="+mj-lt"/>
              <a:buAutoNum type="romanUcPeriod"/>
            </a:pPr>
            <a:r>
              <a:rPr lang="en-US" sz="2100" b="1" dirty="0"/>
              <a:t>Tools Used &amp; Recommended</a:t>
            </a:r>
          </a:p>
          <a:p>
            <a:pPr marL="514350" indent="-514350">
              <a:lnSpc>
                <a:spcPct val="200000"/>
              </a:lnSpc>
              <a:buSzPts val="1900"/>
              <a:buFont typeface="+mj-lt"/>
              <a:buAutoNum type="romanUcPeriod"/>
            </a:pPr>
            <a:r>
              <a:rPr lang="en-US" sz="2100" b="1" dirty="0"/>
              <a:t>Installation &amp; Testing</a:t>
            </a:r>
          </a:p>
          <a:p>
            <a:pPr marL="514350" indent="-514350">
              <a:lnSpc>
                <a:spcPct val="200000"/>
              </a:lnSpc>
              <a:buSzPts val="1900"/>
              <a:buFont typeface="+mj-lt"/>
              <a:buAutoNum type="romanUcPeriod"/>
            </a:pPr>
            <a:r>
              <a:rPr lang="en-US" sz="2100" b="1" dirty="0"/>
              <a:t>Collaborative Coding</a:t>
            </a: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100" b="1" dirty="0"/>
              <a:t>Useful Links</a:t>
            </a:r>
          </a:p>
        </p:txBody>
      </p:sp>
      <p:sp>
        <p:nvSpPr>
          <p:cNvPr id="111" name="Google Shape;111;gdd561a0acf_0_12"/>
          <p:cNvSpPr txBox="1"/>
          <p:nvPr/>
        </p:nvSpPr>
        <p:spPr>
          <a:xfrm>
            <a:off x="3271425" y="1030825"/>
            <a:ext cx="861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dd561a0acf_0_12"/>
          <p:cNvSpPr txBox="1"/>
          <p:nvPr/>
        </p:nvSpPr>
        <p:spPr>
          <a:xfrm>
            <a:off x="7795459" y="4947870"/>
            <a:ext cx="118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rPr>
              <a:t>05/2021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5" y="129276"/>
            <a:ext cx="445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fr-FR" sz="3200" b="1" dirty="0">
                <a:solidFill>
                  <a:srgbClr val="061D4E"/>
                </a:solidFill>
              </a:rPr>
              <a:t>Introduction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dd561a0acf_0_12"/>
          <p:cNvSpPr txBox="1"/>
          <p:nvPr/>
        </p:nvSpPr>
        <p:spPr>
          <a:xfrm>
            <a:off x="3271425" y="1030825"/>
            <a:ext cx="861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05;gdd561a0acf_0_12">
            <a:extLst>
              <a:ext uri="{FF2B5EF4-FFF2-40B4-BE49-F238E27FC236}">
                <a16:creationId xmlns:a16="http://schemas.microsoft.com/office/drawing/2014/main" id="{04EEA0F5-BFFA-4EA7-97C5-BA31421B3B38}"/>
              </a:ext>
            </a:extLst>
          </p:cNvPr>
          <p:cNvSpPr txBox="1"/>
          <p:nvPr/>
        </p:nvSpPr>
        <p:spPr>
          <a:xfrm>
            <a:off x="332225" y="883369"/>
            <a:ext cx="7871452" cy="66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sz="2100" b="1" dirty="0"/>
              <a:t>Some historical context</a:t>
            </a:r>
          </a:p>
        </p:txBody>
      </p: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F7B7A835-3F5B-4D6E-BA83-292071D05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25" y="1546668"/>
            <a:ext cx="4922089" cy="17555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42A59ED-9E30-4084-B318-08097AC56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565" y="1780043"/>
            <a:ext cx="2570137" cy="1288793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FBBF3E64-D70D-49D7-B779-82581A00C0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25" t="2175" r="1158" b="4655"/>
          <a:stretch/>
        </p:blipFill>
        <p:spPr>
          <a:xfrm>
            <a:off x="-69706" y="3469754"/>
            <a:ext cx="4071744" cy="287401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872B37C-C0EE-4F12-8C06-DD56E0718D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2725" y="3547512"/>
            <a:ext cx="4922089" cy="245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3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5;gdd561a0acf_0_12">
            <a:extLst>
              <a:ext uri="{FF2B5EF4-FFF2-40B4-BE49-F238E27FC236}">
                <a16:creationId xmlns:a16="http://schemas.microsoft.com/office/drawing/2014/main" id="{04EEA0F5-BFFA-4EA7-97C5-BA31421B3B38}"/>
              </a:ext>
            </a:extLst>
          </p:cNvPr>
          <p:cNvSpPr txBox="1"/>
          <p:nvPr/>
        </p:nvSpPr>
        <p:spPr>
          <a:xfrm>
            <a:off x="332225" y="890726"/>
            <a:ext cx="8635456" cy="390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sz="2100" b="1" dirty="0"/>
              <a:t>Why move to Python ?</a:t>
            </a:r>
            <a:endParaRPr lang="en-US" dirty="0"/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More modern and flexible language</a:t>
            </a:r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Easy to learn and use, still allows for high-performance applications through interfaces</a:t>
            </a:r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Scilab very limiting and outdated (CNES also looking into moving to Python)</a:t>
            </a:r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Opens access to many free and open-source libraries available</a:t>
            </a:r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Free choice of IDE and development environment, can wield the power of plugins, etc.</a:t>
            </a:r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dirty="0"/>
              <a:t>More modular code, easier to collaborate with other subsystems when needed</a:t>
            </a:r>
          </a:p>
        </p:txBody>
      </p:sp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5" y="129276"/>
            <a:ext cx="445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fr-FR" sz="3200" b="1" dirty="0">
                <a:solidFill>
                  <a:srgbClr val="061D4E"/>
                </a:solidFill>
              </a:rPr>
              <a:t>Introduction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dd561a0acf_0_12"/>
          <p:cNvSpPr txBox="1"/>
          <p:nvPr/>
        </p:nvSpPr>
        <p:spPr>
          <a:xfrm>
            <a:off x="3271425" y="1030825"/>
            <a:ext cx="861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42A59ED-9E30-4084-B318-08097AC56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28" y="4803765"/>
            <a:ext cx="2570137" cy="128879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3451558-70D2-40D8-96F8-F1CF065EAC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186" b="9985"/>
          <a:stretch/>
        </p:blipFill>
        <p:spPr>
          <a:xfrm>
            <a:off x="7222300" y="4378544"/>
            <a:ext cx="1775889" cy="179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78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 : coins arrondis 121">
            <a:extLst>
              <a:ext uri="{FF2B5EF4-FFF2-40B4-BE49-F238E27FC236}">
                <a16:creationId xmlns:a16="http://schemas.microsoft.com/office/drawing/2014/main" id="{45839EFC-AF10-453D-B30C-AAC2513761C9}"/>
              </a:ext>
            </a:extLst>
          </p:cNvPr>
          <p:cNvSpPr/>
          <p:nvPr/>
        </p:nvSpPr>
        <p:spPr>
          <a:xfrm>
            <a:off x="5948628" y="1063995"/>
            <a:ext cx="2919448" cy="516878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 : coins arrondis 107">
            <a:extLst>
              <a:ext uri="{FF2B5EF4-FFF2-40B4-BE49-F238E27FC236}">
                <a16:creationId xmlns:a16="http://schemas.microsoft.com/office/drawing/2014/main" id="{F96EA611-E9E2-4318-BAAD-D5F96C058C08}"/>
              </a:ext>
            </a:extLst>
          </p:cNvPr>
          <p:cNvSpPr/>
          <p:nvPr/>
        </p:nvSpPr>
        <p:spPr>
          <a:xfrm>
            <a:off x="287031" y="1067216"/>
            <a:ext cx="2919448" cy="5168782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5" y="129276"/>
            <a:ext cx="445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fr-FR" sz="3200" b="1" dirty="0">
                <a:solidFill>
                  <a:srgbClr val="061D4E"/>
                </a:solidFill>
              </a:rPr>
              <a:t>Python Workflow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2A89F941-C9DE-40C2-83DC-942EAB72FD93}"/>
              </a:ext>
            </a:extLst>
          </p:cNvPr>
          <p:cNvSpPr/>
          <p:nvPr/>
        </p:nvSpPr>
        <p:spPr>
          <a:xfrm>
            <a:off x="3436218" y="1083580"/>
            <a:ext cx="2271563" cy="76167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Input data (CSV files)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Specs of ground stations, spacecraft, orbit, etc.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F78FD9E5-B739-432D-AB92-E4D038FCC1A7}"/>
              </a:ext>
            </a:extLst>
          </p:cNvPr>
          <p:cNvSpPr/>
          <p:nvPr/>
        </p:nvSpPr>
        <p:spPr>
          <a:xfrm>
            <a:off x="652442" y="3105415"/>
            <a:ext cx="2271563" cy="161653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Single Python file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Reads input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Propagation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(Exports raw data)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Computes analyses &amp; plots results</a:t>
            </a:r>
          </a:p>
        </p:txBody>
      </p:sp>
      <p:sp>
        <p:nvSpPr>
          <p:cNvPr id="21" name="Google Shape;133;gd8f60d56d6_0_0">
            <a:extLst>
              <a:ext uri="{FF2B5EF4-FFF2-40B4-BE49-F238E27FC236}">
                <a16:creationId xmlns:a16="http://schemas.microsoft.com/office/drawing/2014/main" id="{C4023025-A4EB-469F-9D02-16E37F729021}"/>
              </a:ext>
            </a:extLst>
          </p:cNvPr>
          <p:cNvSpPr txBox="1"/>
          <p:nvPr/>
        </p:nvSpPr>
        <p:spPr>
          <a:xfrm>
            <a:off x="140230" y="1079944"/>
            <a:ext cx="3295988" cy="769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dirty="0"/>
              <a:t>Simple Scenario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dirty="0"/>
              <a:t>(Propagation in seconds)</a:t>
            </a:r>
            <a:endParaRPr lang="en-US"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33;gd8f60d56d6_0_0">
            <a:extLst>
              <a:ext uri="{FF2B5EF4-FFF2-40B4-BE49-F238E27FC236}">
                <a16:creationId xmlns:a16="http://schemas.microsoft.com/office/drawing/2014/main" id="{D45DDAAE-E1DB-4B30-9ED7-5CC17BA0F359}"/>
              </a:ext>
            </a:extLst>
          </p:cNvPr>
          <p:cNvSpPr txBox="1"/>
          <p:nvPr/>
        </p:nvSpPr>
        <p:spPr>
          <a:xfrm>
            <a:off x="5707781" y="1067216"/>
            <a:ext cx="3413722" cy="769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b="1" dirty="0"/>
              <a:t>Advanced Scenario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 dirty="0"/>
              <a:t>(Longer propagation)</a:t>
            </a:r>
            <a:endParaRPr lang="en-US"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8FF05068-9E42-4058-A655-03455D6E9F04}"/>
              </a:ext>
            </a:extLst>
          </p:cNvPr>
          <p:cNvSpPr/>
          <p:nvPr/>
        </p:nvSpPr>
        <p:spPr>
          <a:xfrm>
            <a:off x="3436219" y="5474322"/>
            <a:ext cx="2271563" cy="761676"/>
          </a:xfrm>
          <a:prstGeom prst="roundRect">
            <a:avLst/>
          </a:prstGeom>
          <a:noFill/>
          <a:ln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Output 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Plots in PNG/PDF, stats in CSV (data in CSV)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B84BB504-3B56-46F5-AA10-8AA56BA03E16}"/>
              </a:ext>
            </a:extLst>
          </p:cNvPr>
          <p:cNvSpPr/>
          <p:nvPr/>
        </p:nvSpPr>
        <p:spPr>
          <a:xfrm>
            <a:off x="6278860" y="2258086"/>
            <a:ext cx="2271563" cy="106707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First Python file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Reads input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Propagation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Exports raw data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C54611B9-CF40-46A0-A1D8-C2E643463C90}"/>
              </a:ext>
            </a:extLst>
          </p:cNvPr>
          <p:cNvSpPr/>
          <p:nvPr/>
        </p:nvSpPr>
        <p:spPr>
          <a:xfrm>
            <a:off x="6278859" y="4530612"/>
            <a:ext cx="2271563" cy="1067070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Second Python file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Reads raw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Computes analyses &amp; plots results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07774DAC-C02C-442B-B6D8-428B57CC2FC7}"/>
              </a:ext>
            </a:extLst>
          </p:cNvPr>
          <p:cNvSpPr/>
          <p:nvPr/>
        </p:nvSpPr>
        <p:spPr>
          <a:xfrm>
            <a:off x="6278858" y="3532845"/>
            <a:ext cx="2271563" cy="76167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Raw 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In CSV, if possible, if not in pickle (PKL) files</a:t>
            </a:r>
          </a:p>
        </p:txBody>
      </p:sp>
      <p:cxnSp>
        <p:nvCxnSpPr>
          <p:cNvPr id="9" name="Connecteur : en angle 8">
            <a:extLst>
              <a:ext uri="{FF2B5EF4-FFF2-40B4-BE49-F238E27FC236}">
                <a16:creationId xmlns:a16="http://schemas.microsoft.com/office/drawing/2014/main" id="{0344B31A-1E49-48B2-87CC-AFE657D6862D}"/>
              </a:ext>
            </a:extLst>
          </p:cNvPr>
          <p:cNvCxnSpPr>
            <a:cxnSpLocks/>
            <a:stCxn id="2" idx="2"/>
            <a:endCxn id="19" idx="0"/>
          </p:cNvCxnSpPr>
          <p:nvPr/>
        </p:nvCxnSpPr>
        <p:spPr>
          <a:xfrm rot="5400000">
            <a:off x="2550033" y="1083447"/>
            <a:ext cx="1260159" cy="2783776"/>
          </a:xfrm>
          <a:prstGeom prst="bentConnector3">
            <a:avLst>
              <a:gd name="adj1" fmla="val 16485"/>
            </a:avLst>
          </a:prstGeom>
          <a:ln w="127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04FF6C0E-4161-4572-B780-1020AC37B7E1}"/>
              </a:ext>
            </a:extLst>
          </p:cNvPr>
          <p:cNvCxnSpPr>
            <a:cxnSpLocks/>
            <a:stCxn id="2" idx="2"/>
            <a:endCxn id="24" idx="0"/>
          </p:cNvCxnSpPr>
          <p:nvPr/>
        </p:nvCxnSpPr>
        <p:spPr>
          <a:xfrm rot="16200000" flipH="1">
            <a:off x="5786906" y="630350"/>
            <a:ext cx="412830" cy="2842642"/>
          </a:xfrm>
          <a:prstGeom prst="bentConnector3">
            <a:avLst>
              <a:gd name="adj1" fmla="val 50000"/>
            </a:avLst>
          </a:prstGeom>
          <a:ln w="127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343FB5BD-BE5A-4ED4-8BBF-6D27EAD26E25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rot="5400000">
            <a:off x="7310797" y="3428999"/>
            <a:ext cx="207689" cy="2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 : en angle 50">
            <a:extLst>
              <a:ext uri="{FF2B5EF4-FFF2-40B4-BE49-F238E27FC236}">
                <a16:creationId xmlns:a16="http://schemas.microsoft.com/office/drawing/2014/main" id="{8E4033EE-84CF-40A9-A741-DACE1F8626E0}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 rot="16200000" flipH="1">
            <a:off x="7296595" y="4412565"/>
            <a:ext cx="236091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 : en angle 59">
            <a:extLst>
              <a:ext uri="{FF2B5EF4-FFF2-40B4-BE49-F238E27FC236}">
                <a16:creationId xmlns:a16="http://schemas.microsoft.com/office/drawing/2014/main" id="{FBF4EF90-6ECD-4EDE-BCA4-05D07C99A27F}"/>
              </a:ext>
            </a:extLst>
          </p:cNvPr>
          <p:cNvCxnSpPr>
            <a:cxnSpLocks/>
            <a:stCxn id="19" idx="2"/>
            <a:endCxn id="23" idx="1"/>
          </p:cNvCxnSpPr>
          <p:nvPr/>
        </p:nvCxnSpPr>
        <p:spPr>
          <a:xfrm rot="16200000" flipH="1">
            <a:off x="2045614" y="4464555"/>
            <a:ext cx="1133214" cy="1647995"/>
          </a:xfrm>
          <a:prstGeom prst="bentConnector2">
            <a:avLst/>
          </a:prstGeom>
          <a:ln w="12700"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 : en angle 62">
            <a:extLst>
              <a:ext uri="{FF2B5EF4-FFF2-40B4-BE49-F238E27FC236}">
                <a16:creationId xmlns:a16="http://schemas.microsoft.com/office/drawing/2014/main" id="{3DC5ECD7-0D37-417E-AD81-AFF3342F7B00}"/>
              </a:ext>
            </a:extLst>
          </p:cNvPr>
          <p:cNvCxnSpPr>
            <a:cxnSpLocks/>
            <a:stCxn id="25" idx="2"/>
            <a:endCxn id="23" idx="3"/>
          </p:cNvCxnSpPr>
          <p:nvPr/>
        </p:nvCxnSpPr>
        <p:spPr>
          <a:xfrm rot="5400000">
            <a:off x="6432473" y="4872992"/>
            <a:ext cx="257478" cy="1706859"/>
          </a:xfrm>
          <a:prstGeom prst="bentConnector2">
            <a:avLst/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 : coins arrondis 82">
            <a:extLst>
              <a:ext uri="{FF2B5EF4-FFF2-40B4-BE49-F238E27FC236}">
                <a16:creationId xmlns:a16="http://schemas.microsoft.com/office/drawing/2014/main" id="{2FE9736A-FAB2-4672-B126-8FA5BFFEFAC0}"/>
              </a:ext>
            </a:extLst>
          </p:cNvPr>
          <p:cNvSpPr/>
          <p:nvPr/>
        </p:nvSpPr>
        <p:spPr>
          <a:xfrm>
            <a:off x="3436218" y="3532843"/>
            <a:ext cx="2271563" cy="76167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Useful Functions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Standardized plotting &amp; results export tools</a:t>
            </a:r>
          </a:p>
        </p:txBody>
      </p:sp>
      <p:cxnSp>
        <p:nvCxnSpPr>
          <p:cNvPr id="106" name="Connecteur : en angle 105">
            <a:extLst>
              <a:ext uri="{FF2B5EF4-FFF2-40B4-BE49-F238E27FC236}">
                <a16:creationId xmlns:a16="http://schemas.microsoft.com/office/drawing/2014/main" id="{2293CE82-941D-4026-A2D6-A4D1FA6DBD96}"/>
              </a:ext>
            </a:extLst>
          </p:cNvPr>
          <p:cNvCxnSpPr>
            <a:cxnSpLocks/>
            <a:stCxn id="83" idx="3"/>
            <a:endCxn id="25" idx="1"/>
          </p:cNvCxnSpPr>
          <p:nvPr/>
        </p:nvCxnSpPr>
        <p:spPr>
          <a:xfrm>
            <a:off x="5707781" y="3913681"/>
            <a:ext cx="571078" cy="1150466"/>
          </a:xfrm>
          <a:prstGeom prst="bentConnector3">
            <a:avLst>
              <a:gd name="adj1" fmla="val 24870"/>
            </a:avLst>
          </a:prstGeom>
          <a:ln w="127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C8548982-4167-4373-B6EE-67A7ECBD354D}"/>
              </a:ext>
            </a:extLst>
          </p:cNvPr>
          <p:cNvCxnSpPr>
            <a:stCxn id="83" idx="1"/>
            <a:endCxn id="19" idx="3"/>
          </p:cNvCxnSpPr>
          <p:nvPr/>
        </p:nvCxnSpPr>
        <p:spPr>
          <a:xfrm flipH="1">
            <a:off x="2924005" y="3913681"/>
            <a:ext cx="512213" cy="0"/>
          </a:xfrm>
          <a:prstGeom prst="straightConnector1">
            <a:avLst/>
          </a:prstGeom>
          <a:ln w="127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6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5" y="129276"/>
            <a:ext cx="445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fr-FR" sz="3200" b="1" dirty="0">
                <a:solidFill>
                  <a:srgbClr val="061D4E"/>
                </a:solidFill>
              </a:rPr>
              <a:t>Python Workflow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fr-FR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61C5F-B544-485F-A3D0-08914FA92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401" y="1680691"/>
            <a:ext cx="4562837" cy="29658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EDD237E-9EB8-4B71-A965-584453003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40089"/>
            <a:ext cx="3173747" cy="235764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52FFCEB-CBA0-4D23-9666-90C4C7E6CF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1" y="1190266"/>
            <a:ext cx="4423274" cy="181536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7F0E292-DBCF-463E-A90A-D9DF5AE4C5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0793" y="4840334"/>
            <a:ext cx="5896445" cy="127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3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4" y="129276"/>
            <a:ext cx="61423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>
                <a:solidFill>
                  <a:srgbClr val="061D4E"/>
                </a:solidFill>
              </a:rPr>
              <a:t>Tools Used &amp; Recommended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lang="en-U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6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5;gdd561a0acf_0_12">
            <a:extLst>
              <a:ext uri="{FF2B5EF4-FFF2-40B4-BE49-F238E27FC236}">
                <a16:creationId xmlns:a16="http://schemas.microsoft.com/office/drawing/2014/main" id="{FA5E61DC-BBA1-4FA4-AE2F-F642AF7188F9}"/>
              </a:ext>
            </a:extLst>
          </p:cNvPr>
          <p:cNvSpPr txBox="1"/>
          <p:nvPr/>
        </p:nvSpPr>
        <p:spPr>
          <a:xfrm>
            <a:off x="4571998" y="1043126"/>
            <a:ext cx="4572001" cy="66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50000"/>
              </a:lnSpc>
              <a:buSzPts val="1900"/>
            </a:pPr>
            <a:r>
              <a:rPr lang="en-US" sz="2100" b="1" dirty="0"/>
              <a:t>Recommended</a:t>
            </a:r>
            <a:endParaRPr lang="en-US" dirty="0"/>
          </a:p>
        </p:txBody>
      </p:sp>
      <p:sp>
        <p:nvSpPr>
          <p:cNvPr id="18" name="Google Shape;105;gdd561a0acf_0_12">
            <a:extLst>
              <a:ext uri="{FF2B5EF4-FFF2-40B4-BE49-F238E27FC236}">
                <a16:creationId xmlns:a16="http://schemas.microsoft.com/office/drawing/2014/main" id="{D39A41E9-2893-4D2F-95EC-EC885B5EB00D}"/>
              </a:ext>
            </a:extLst>
          </p:cNvPr>
          <p:cNvSpPr txBox="1"/>
          <p:nvPr/>
        </p:nvSpPr>
        <p:spPr>
          <a:xfrm>
            <a:off x="0" y="1043126"/>
            <a:ext cx="4571998" cy="66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50000"/>
              </a:lnSpc>
              <a:buSzPts val="1900"/>
            </a:pPr>
            <a:r>
              <a:rPr lang="en-US" sz="2100" b="1" dirty="0"/>
              <a:t>Used</a:t>
            </a:r>
            <a:endParaRPr lang="en-US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F1ECA776-6126-4AC9-A155-DAC2C62A6AB2}"/>
              </a:ext>
            </a:extLst>
          </p:cNvPr>
          <p:cNvCxnSpPr>
            <a:cxnSpLocks/>
          </p:cNvCxnSpPr>
          <p:nvPr/>
        </p:nvCxnSpPr>
        <p:spPr>
          <a:xfrm>
            <a:off x="4571998" y="1043126"/>
            <a:ext cx="0" cy="534557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63F32F09-091C-487E-9967-5EB6E0E107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67" r="15605"/>
          <a:stretch/>
        </p:blipFill>
        <p:spPr>
          <a:xfrm>
            <a:off x="701176" y="2981898"/>
            <a:ext cx="3169647" cy="1881051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955BFD2A-A400-4BB4-9F7E-7175C6660F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1922" y="1841068"/>
            <a:ext cx="3739609" cy="77501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01DBC6BE-2103-42CA-A33B-40E1E5089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2466" y="1848630"/>
            <a:ext cx="3751063" cy="1134697"/>
          </a:xfrm>
          <a:prstGeom prst="rect">
            <a:avLst/>
          </a:prstGeom>
        </p:spPr>
      </p:pic>
      <p:pic>
        <p:nvPicPr>
          <p:cNvPr id="16" name="Image 1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967F9025-C12F-4F57-BE6D-37749DD2E97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609" t="25359" r="8789" b="27459"/>
          <a:stretch/>
        </p:blipFill>
        <p:spPr>
          <a:xfrm>
            <a:off x="584313" y="5079063"/>
            <a:ext cx="3403371" cy="1093518"/>
          </a:xfrm>
          <a:prstGeom prst="rect">
            <a:avLst/>
          </a:prstGeom>
        </p:spPr>
      </p:pic>
      <p:pic>
        <p:nvPicPr>
          <p:cNvPr id="20" name="Graphique 19">
            <a:extLst>
              <a:ext uri="{FF2B5EF4-FFF2-40B4-BE49-F238E27FC236}">
                <a16:creationId xmlns:a16="http://schemas.microsoft.com/office/drawing/2014/main" id="{7EB13528-819E-4E4D-AB3E-7A35BB6788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15294" y="3366376"/>
            <a:ext cx="1219200" cy="121920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726B3BB0-E224-40CE-9C5F-CC7957BAAFC5}"/>
              </a:ext>
            </a:extLst>
          </p:cNvPr>
          <p:cNvSpPr txBox="1"/>
          <p:nvPr/>
        </p:nvSpPr>
        <p:spPr>
          <a:xfrm>
            <a:off x="6034494" y="3683588"/>
            <a:ext cx="2961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MS UI Gothic" panose="020B0600070205080204" pitchFamily="34" charset="-128"/>
                <a:ea typeface="MS UI Gothic" panose="020B0600070205080204" pitchFamily="34" charset="-128"/>
              </a:rPr>
              <a:t>GitHub Desktop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85D9179E-15FD-4FB6-82C9-5B50B911AC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6649" y="4714476"/>
            <a:ext cx="3122700" cy="16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19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4" y="129276"/>
            <a:ext cx="61423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>
                <a:solidFill>
                  <a:srgbClr val="061D4E"/>
                </a:solidFill>
              </a:rPr>
              <a:t>Tools Used &amp; Recommended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lang="en-U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7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05;gdd561a0acf_0_12">
            <a:extLst>
              <a:ext uri="{FF2B5EF4-FFF2-40B4-BE49-F238E27FC236}">
                <a16:creationId xmlns:a16="http://schemas.microsoft.com/office/drawing/2014/main" id="{B59042B3-482A-4F08-90DB-D070639C4FD5}"/>
              </a:ext>
            </a:extLst>
          </p:cNvPr>
          <p:cNvSpPr txBox="1"/>
          <p:nvPr/>
        </p:nvSpPr>
        <p:spPr>
          <a:xfrm>
            <a:off x="332225" y="890726"/>
            <a:ext cx="8635456" cy="2285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sz="2100" b="1" dirty="0"/>
              <a:t>Important notes</a:t>
            </a:r>
            <a:endParaRPr lang="en-US" dirty="0"/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b="1" dirty="0"/>
              <a:t>CONDA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You can use </a:t>
            </a:r>
            <a:r>
              <a:rPr lang="en-US" b="1" dirty="0">
                <a:sym typeface="Wingdings" panose="05000000000000000000" pitchFamily="2" charset="2"/>
              </a:rPr>
              <a:t>ANACONDA</a:t>
            </a:r>
            <a:r>
              <a:rPr lang="en-US" dirty="0">
                <a:sym typeface="Wingdings" panose="05000000000000000000" pitchFamily="2" charset="2"/>
              </a:rPr>
              <a:t>, or </a:t>
            </a:r>
            <a:r>
              <a:rPr lang="en-US" b="1" dirty="0">
                <a:sym typeface="Wingdings" panose="05000000000000000000" pitchFamily="2" charset="2"/>
              </a:rPr>
              <a:t>Miniforge </a:t>
            </a:r>
            <a:r>
              <a:rPr lang="en-US" dirty="0">
                <a:sym typeface="Wingdings" panose="05000000000000000000" pitchFamily="2" charset="2"/>
              </a:rPr>
              <a:t>for a lighter install</a:t>
            </a:r>
            <a:endParaRPr lang="en-US" dirty="0"/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b="1" dirty="0"/>
              <a:t>PyCharm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Free professional licenses are awarded to students (details in the Python setup guide)</a:t>
            </a:r>
            <a:endParaRPr lang="en-US" dirty="0"/>
          </a:p>
          <a:p>
            <a:pPr marL="285750" indent="-285750">
              <a:lnSpc>
                <a:spcPct val="250000"/>
              </a:lnSpc>
              <a:buSzPts val="1900"/>
              <a:buFont typeface="Arial" panose="020B0604020202020204" pitchFamily="34" charset="0"/>
              <a:buChar char="•"/>
            </a:pPr>
            <a:r>
              <a:rPr lang="en-US" b="1" dirty="0"/>
              <a:t>GitHub Copilot </a:t>
            </a:r>
            <a:r>
              <a:rPr lang="en-US" dirty="0">
                <a:sym typeface="Wingdings" panose="05000000000000000000" pitchFamily="2" charset="2"/>
              </a:rPr>
              <a:t> Available for free for students through the </a:t>
            </a:r>
            <a:r>
              <a:rPr lang="en-US" dirty="0">
                <a:sym typeface="Wingdings" panose="05000000000000000000" pitchFamily="2" charset="2"/>
                <a:hlinkClick r:id="rId4"/>
              </a:rPr>
              <a:t>GitHub Global Campus</a:t>
            </a:r>
            <a:r>
              <a:rPr lang="en-US" dirty="0">
                <a:sym typeface="Wingdings" panose="05000000000000000000" pitchFamily="2" charset="2"/>
              </a:rPr>
              <a:t> program</a:t>
            </a:r>
            <a:endParaRPr lang="en-US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009E3CE3-90E2-47CE-8EA9-F77D89C6E7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9268" y="3907031"/>
            <a:ext cx="5582856" cy="238092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9A97469-79DE-49D4-9068-521BE80D5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47" y="3489482"/>
            <a:ext cx="2793823" cy="279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32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d561a0acf_0_12"/>
          <p:cNvSpPr/>
          <p:nvPr/>
        </p:nvSpPr>
        <p:spPr>
          <a:xfrm>
            <a:off x="0" y="6388696"/>
            <a:ext cx="9144000" cy="424200"/>
          </a:xfrm>
          <a:prstGeom prst="rect">
            <a:avLst/>
          </a:prstGeom>
          <a:solidFill>
            <a:srgbClr val="061D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dd561a0acf_0_12"/>
          <p:cNvSpPr txBox="1"/>
          <p:nvPr/>
        </p:nvSpPr>
        <p:spPr>
          <a:xfrm>
            <a:off x="106047" y="6400697"/>
            <a:ext cx="356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Mission Analysis in Python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d561a0acf_0_12"/>
          <p:cNvSpPr txBox="1"/>
          <p:nvPr/>
        </p:nvSpPr>
        <p:spPr>
          <a:xfrm>
            <a:off x="332224" y="129276"/>
            <a:ext cx="614238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61D4E"/>
                </a:solidFill>
              </a:rPr>
              <a:t>Installation &amp; Testing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dd561a0acf_0_12"/>
          <p:cNvGrpSpPr/>
          <p:nvPr/>
        </p:nvGrpSpPr>
        <p:grpSpPr>
          <a:xfrm>
            <a:off x="8110245" y="-7734"/>
            <a:ext cx="1033800" cy="915809"/>
            <a:chOff x="8110245" y="-7734"/>
            <a:chExt cx="1033800" cy="915809"/>
          </a:xfrm>
        </p:grpSpPr>
        <p:grpSp>
          <p:nvGrpSpPr>
            <p:cNvPr id="114" name="Google Shape;114;gdd561a0acf_0_12"/>
            <p:cNvGrpSpPr/>
            <p:nvPr/>
          </p:nvGrpSpPr>
          <p:grpSpPr>
            <a:xfrm>
              <a:off x="8110245" y="-7734"/>
              <a:ext cx="1033800" cy="898500"/>
              <a:chOff x="8110245" y="-7734"/>
              <a:chExt cx="1033800" cy="898500"/>
            </a:xfrm>
          </p:grpSpPr>
          <p:sp>
            <p:nvSpPr>
              <p:cNvPr id="115" name="Google Shape;115;gdd561a0acf_0_12"/>
              <p:cNvSpPr/>
              <p:nvPr/>
            </p:nvSpPr>
            <p:spPr>
              <a:xfrm>
                <a:off x="8110245" y="-7734"/>
                <a:ext cx="1033800" cy="898500"/>
              </a:xfrm>
              <a:prstGeom prst="parallelogram">
                <a:avLst>
                  <a:gd name="adj" fmla="val 25000"/>
                </a:avLst>
              </a:prstGeom>
              <a:solidFill>
                <a:srgbClr val="061D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lang="en-US"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6" name="Google Shape;116;gdd561a0acf_0_12"/>
              <p:cNvCxnSpPr/>
              <p:nvPr/>
            </p:nvCxnSpPr>
            <p:spPr>
              <a:xfrm>
                <a:off x="8168938" y="620688"/>
                <a:ext cx="867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pic>
          <p:nvPicPr>
            <p:cNvPr id="117" name="Google Shape;117;gdd561a0acf_0_1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370832" y="21927"/>
              <a:ext cx="548681" cy="548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gdd561a0acf_0_12"/>
            <p:cNvSpPr txBox="1"/>
            <p:nvPr/>
          </p:nvSpPr>
          <p:spPr>
            <a:xfrm>
              <a:off x="8188203" y="600275"/>
              <a:ext cx="9333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Teko"/>
                  <a:ea typeface="Teko"/>
                  <a:cs typeface="Teko"/>
                  <a:sym typeface="Teko"/>
                </a:rPr>
                <a:t>TOLOSAT</a:t>
              </a:r>
              <a:endPara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dd561a0acf_0_12"/>
          <p:cNvSpPr txBox="1"/>
          <p:nvPr/>
        </p:nvSpPr>
        <p:spPr>
          <a:xfrm>
            <a:off x="8452775" y="6577150"/>
            <a:ext cx="4389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dd561a0acf_0_12"/>
          <p:cNvSpPr txBox="1"/>
          <p:nvPr/>
        </p:nvSpPr>
        <p:spPr>
          <a:xfrm>
            <a:off x="8626347" y="6400700"/>
            <a:ext cx="4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8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05;gdd561a0acf_0_12">
            <a:extLst>
              <a:ext uri="{FF2B5EF4-FFF2-40B4-BE49-F238E27FC236}">
                <a16:creationId xmlns:a16="http://schemas.microsoft.com/office/drawing/2014/main" id="{B59042B3-482A-4F08-90DB-D070639C4FD5}"/>
              </a:ext>
            </a:extLst>
          </p:cNvPr>
          <p:cNvSpPr txBox="1"/>
          <p:nvPr/>
        </p:nvSpPr>
        <p:spPr>
          <a:xfrm>
            <a:off x="332224" y="1008166"/>
            <a:ext cx="8635456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SzPts val="1900"/>
            </a:pPr>
            <a:r>
              <a:rPr lang="en-US" dirty="0">
                <a:sym typeface="Wingdings" panose="05000000000000000000" pitchFamily="2" charset="2"/>
              </a:rPr>
              <a:t>Follow the setup guide on GitHub  </a:t>
            </a:r>
            <a:r>
              <a:rPr lang="en-US" dirty="0">
                <a:sym typeface="Wingdings" panose="05000000000000000000" pitchFamily="2" charset="2"/>
                <a:hlinkClick r:id="rId4"/>
              </a:rPr>
              <a:t>here</a:t>
            </a:r>
            <a:r>
              <a:rPr lang="en-US" dirty="0">
                <a:sym typeface="Wingdings" panose="05000000000000000000" pitchFamily="2" charset="2"/>
              </a:rPr>
              <a:t> 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EBABD77-87EA-44F1-AB08-3992436CDC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451"/>
          <a:stretch/>
        </p:blipFill>
        <p:spPr>
          <a:xfrm>
            <a:off x="332224" y="1633367"/>
            <a:ext cx="6347406" cy="468004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42D64C9-8129-422F-8D45-D5A1FF3102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0635" y="4006443"/>
            <a:ext cx="2344612" cy="234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200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570</Words>
  <Application>Microsoft Office PowerPoint</Application>
  <PresentationFormat>Affichage à l'écran (4:3)</PresentationFormat>
  <Paragraphs>107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MS UI Gothic</vt:lpstr>
      <vt:lpstr>Teko</vt:lpstr>
      <vt:lpstr>Calibri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Alex Grd</dc:creator>
  <cp:lastModifiedBy>Muller Arnaud Marc Bob</cp:lastModifiedBy>
  <cp:revision>24</cp:revision>
  <dcterms:created xsi:type="dcterms:W3CDTF">2020-10-13T11:52:00Z</dcterms:created>
  <dcterms:modified xsi:type="dcterms:W3CDTF">2022-10-20T10:41:18Z</dcterms:modified>
</cp:coreProperties>
</file>